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2"/>
  </p:notesMasterIdLst>
  <p:sldIdLst>
    <p:sldId id="256" r:id="rId2"/>
    <p:sldId id="294" r:id="rId3"/>
    <p:sldId id="276" r:id="rId4"/>
    <p:sldId id="293" r:id="rId5"/>
    <p:sldId id="295" r:id="rId6"/>
    <p:sldId id="297" r:id="rId7"/>
    <p:sldId id="296" r:id="rId8"/>
    <p:sldId id="279" r:id="rId9"/>
    <p:sldId id="29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41" autoAdjust="0"/>
    <p:restoredTop sz="86469" autoAdjust="0"/>
  </p:normalViewPr>
  <p:slideViewPr>
    <p:cSldViewPr snapToGrid="0">
      <p:cViewPr varScale="1">
        <p:scale>
          <a:sx n="95" d="100"/>
          <a:sy n="95" d="100"/>
        </p:scale>
        <p:origin x="3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12E62-4C1D-4F8B-B990-E21AD95FE21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5A056-CFC1-4500-A68C-1A74365ABA54}">
      <dgm:prSet/>
      <dgm:spPr/>
      <dgm:t>
        <a:bodyPr/>
        <a:lstStyle/>
        <a:p>
          <a:r>
            <a:rPr lang="en-US" dirty="0"/>
            <a:t>Roofs!</a:t>
          </a:r>
        </a:p>
      </dgm:t>
    </dgm:pt>
    <dgm:pt modelId="{6185CC96-6B19-43FC-9D55-FB8F33AFC518}" type="parTrans" cxnId="{D5DA899D-9543-49C0-B2DC-4289B2F5F398}">
      <dgm:prSet/>
      <dgm:spPr/>
      <dgm:t>
        <a:bodyPr/>
        <a:lstStyle/>
        <a:p>
          <a:endParaRPr lang="en-US"/>
        </a:p>
      </dgm:t>
    </dgm:pt>
    <dgm:pt modelId="{7877022D-B63A-45CA-BF99-378B14EC4FB9}" type="sibTrans" cxnId="{D5DA899D-9543-49C0-B2DC-4289B2F5F398}">
      <dgm:prSet/>
      <dgm:spPr/>
      <dgm:t>
        <a:bodyPr/>
        <a:lstStyle/>
        <a:p>
          <a:endParaRPr lang="en-US"/>
        </a:p>
      </dgm:t>
    </dgm:pt>
    <dgm:pt modelId="{FD280B0A-5530-4DA0-9D9C-3BF21922564A}">
      <dgm:prSet/>
      <dgm:spPr/>
      <dgm:t>
        <a:bodyPr/>
        <a:lstStyle/>
        <a:p>
          <a:r>
            <a:rPr lang="en-US" dirty="0"/>
            <a:t>Text Alert System</a:t>
          </a:r>
        </a:p>
      </dgm:t>
    </dgm:pt>
    <dgm:pt modelId="{E7680325-A8A7-4C58-B521-210AF7681CBD}" type="parTrans" cxnId="{D89C3E76-9DB8-4059-A6B3-3FA4F04B4EDB}">
      <dgm:prSet/>
      <dgm:spPr/>
      <dgm:t>
        <a:bodyPr/>
        <a:lstStyle/>
        <a:p>
          <a:endParaRPr lang="en-US"/>
        </a:p>
      </dgm:t>
    </dgm:pt>
    <dgm:pt modelId="{D4B8A3A1-B327-4799-855F-2538E669AA25}" type="sibTrans" cxnId="{D89C3E76-9DB8-4059-A6B3-3FA4F04B4EDB}">
      <dgm:prSet/>
      <dgm:spPr/>
      <dgm:t>
        <a:bodyPr/>
        <a:lstStyle/>
        <a:p>
          <a:endParaRPr lang="en-US"/>
        </a:p>
      </dgm:t>
    </dgm:pt>
    <dgm:pt modelId="{AF61409A-7727-4FC1-9D81-CB7D62FADA18}">
      <dgm:prSet/>
      <dgm:spPr/>
      <dgm:t>
        <a:bodyPr/>
        <a:lstStyle/>
        <a:p>
          <a:r>
            <a:rPr lang="en-US" dirty="0"/>
            <a:t>Start Village Square </a:t>
          </a:r>
        </a:p>
      </dgm:t>
    </dgm:pt>
    <dgm:pt modelId="{AAC279D2-1ADC-42E8-93A4-686CACE6F622}" type="parTrans" cxnId="{03EC5FF1-DB2C-4A1A-B1A4-A97BCC933ABE}">
      <dgm:prSet/>
      <dgm:spPr/>
      <dgm:t>
        <a:bodyPr/>
        <a:lstStyle/>
        <a:p>
          <a:endParaRPr lang="en-US"/>
        </a:p>
      </dgm:t>
    </dgm:pt>
    <dgm:pt modelId="{90F5A124-8899-4EFF-BE73-052761C1E9F8}" type="sibTrans" cxnId="{03EC5FF1-DB2C-4A1A-B1A4-A97BCC933ABE}">
      <dgm:prSet/>
      <dgm:spPr/>
      <dgm:t>
        <a:bodyPr/>
        <a:lstStyle/>
        <a:p>
          <a:endParaRPr lang="en-US"/>
        </a:p>
      </dgm:t>
    </dgm:pt>
    <dgm:pt modelId="{B25B3845-0CE8-4081-B7D0-C53DD1FEDC57}">
      <dgm:prSet/>
      <dgm:spPr/>
      <dgm:t>
        <a:bodyPr/>
        <a:lstStyle/>
        <a:p>
          <a:r>
            <a:rPr lang="en-US" dirty="0"/>
            <a:t>2023 Landscape Plan</a:t>
          </a:r>
        </a:p>
      </dgm:t>
    </dgm:pt>
    <dgm:pt modelId="{024A7A57-58FB-430F-AD04-BE7FF85DE05C}" type="parTrans" cxnId="{91A976B4-0EBD-4BD1-8A9F-6DBB674BB4A2}">
      <dgm:prSet/>
      <dgm:spPr/>
      <dgm:t>
        <a:bodyPr/>
        <a:lstStyle/>
        <a:p>
          <a:endParaRPr lang="en-US"/>
        </a:p>
      </dgm:t>
    </dgm:pt>
    <dgm:pt modelId="{C07872B4-47E8-4FE8-A7BE-D23B7BB1A131}" type="sibTrans" cxnId="{91A976B4-0EBD-4BD1-8A9F-6DBB674BB4A2}">
      <dgm:prSet/>
      <dgm:spPr/>
      <dgm:t>
        <a:bodyPr/>
        <a:lstStyle/>
        <a:p>
          <a:endParaRPr lang="en-US"/>
        </a:p>
      </dgm:t>
    </dgm:pt>
    <dgm:pt modelId="{E059D7F8-1E9B-465B-8898-7FB4FE7F92BC}">
      <dgm:prSet/>
      <dgm:spPr/>
      <dgm:t>
        <a:bodyPr/>
        <a:lstStyle/>
        <a:p>
          <a:r>
            <a:rPr lang="en-US" dirty="0"/>
            <a:t>Comprehensive Review of all Rules and By-Laws</a:t>
          </a:r>
        </a:p>
      </dgm:t>
    </dgm:pt>
    <dgm:pt modelId="{71CF4BD1-13AB-4DB4-A7CA-A8E0986EAAC4}" type="parTrans" cxnId="{E3BA374B-7143-493E-9416-47F6D0CA9647}">
      <dgm:prSet/>
      <dgm:spPr/>
      <dgm:t>
        <a:bodyPr/>
        <a:lstStyle/>
        <a:p>
          <a:endParaRPr lang="en-US"/>
        </a:p>
      </dgm:t>
    </dgm:pt>
    <dgm:pt modelId="{739EEE13-FB28-43DA-88C6-AED7A00F58ED}" type="sibTrans" cxnId="{E3BA374B-7143-493E-9416-47F6D0CA9647}">
      <dgm:prSet/>
      <dgm:spPr/>
      <dgm:t>
        <a:bodyPr/>
        <a:lstStyle/>
        <a:p>
          <a:endParaRPr lang="en-US"/>
        </a:p>
      </dgm:t>
    </dgm:pt>
    <dgm:pt modelId="{0AA0B08D-90DE-47A5-92EC-0F647B01BE6F}">
      <dgm:prSet/>
      <dgm:spPr/>
      <dgm:t>
        <a:bodyPr/>
        <a:lstStyle/>
        <a:p>
          <a:r>
            <a:rPr lang="en-US" dirty="0"/>
            <a:t>Whatever Else is Up to You!!!</a:t>
          </a:r>
        </a:p>
      </dgm:t>
    </dgm:pt>
    <dgm:pt modelId="{DA5E6B02-1A96-4A2B-B345-114A1857EF8B}" type="parTrans" cxnId="{1E4E461A-FEE5-42CD-8135-AE1BA0F87118}">
      <dgm:prSet/>
      <dgm:spPr/>
      <dgm:t>
        <a:bodyPr/>
        <a:lstStyle/>
        <a:p>
          <a:endParaRPr lang="en-US"/>
        </a:p>
      </dgm:t>
    </dgm:pt>
    <dgm:pt modelId="{446FE149-D9BB-4A0D-B772-38D0A844F495}" type="sibTrans" cxnId="{1E4E461A-FEE5-42CD-8135-AE1BA0F87118}">
      <dgm:prSet/>
      <dgm:spPr/>
      <dgm:t>
        <a:bodyPr/>
        <a:lstStyle/>
        <a:p>
          <a:endParaRPr lang="en-US"/>
        </a:p>
      </dgm:t>
    </dgm:pt>
    <dgm:pt modelId="{BB9923AA-D1F3-4972-BD8F-0D1FF87B3BEB}" type="pres">
      <dgm:prSet presAssocID="{78B12E62-4C1D-4F8B-B990-E21AD95FE21A}" presName="diagram" presStyleCnt="0">
        <dgm:presLayoutVars>
          <dgm:dir/>
          <dgm:resizeHandles val="exact"/>
        </dgm:presLayoutVars>
      </dgm:prSet>
      <dgm:spPr/>
    </dgm:pt>
    <dgm:pt modelId="{04F45D10-DE61-414D-8E0E-024129012C28}" type="pres">
      <dgm:prSet presAssocID="{D955A056-CFC1-4500-A68C-1A74365ABA54}" presName="node" presStyleLbl="node1" presStyleIdx="0" presStyleCnt="6">
        <dgm:presLayoutVars>
          <dgm:bulletEnabled val="1"/>
        </dgm:presLayoutVars>
      </dgm:prSet>
      <dgm:spPr/>
    </dgm:pt>
    <dgm:pt modelId="{20B3C4FE-8227-4E82-B813-E68EF58190BF}" type="pres">
      <dgm:prSet presAssocID="{7877022D-B63A-45CA-BF99-378B14EC4FB9}" presName="sibTrans" presStyleCnt="0"/>
      <dgm:spPr/>
    </dgm:pt>
    <dgm:pt modelId="{18F55424-E4F5-4AA6-8DF0-BFFC6A362AA6}" type="pres">
      <dgm:prSet presAssocID="{FD280B0A-5530-4DA0-9D9C-3BF21922564A}" presName="node" presStyleLbl="node1" presStyleIdx="1" presStyleCnt="6">
        <dgm:presLayoutVars>
          <dgm:bulletEnabled val="1"/>
        </dgm:presLayoutVars>
      </dgm:prSet>
      <dgm:spPr/>
    </dgm:pt>
    <dgm:pt modelId="{472BA2EA-1604-4B71-A59D-4224FB0776EE}" type="pres">
      <dgm:prSet presAssocID="{D4B8A3A1-B327-4799-855F-2538E669AA25}" presName="sibTrans" presStyleCnt="0"/>
      <dgm:spPr/>
    </dgm:pt>
    <dgm:pt modelId="{EA2C778B-4D67-46F8-879B-27E9A19AB0D5}" type="pres">
      <dgm:prSet presAssocID="{AF61409A-7727-4FC1-9D81-CB7D62FADA18}" presName="node" presStyleLbl="node1" presStyleIdx="2" presStyleCnt="6">
        <dgm:presLayoutVars>
          <dgm:bulletEnabled val="1"/>
        </dgm:presLayoutVars>
      </dgm:prSet>
      <dgm:spPr/>
    </dgm:pt>
    <dgm:pt modelId="{033B0EC8-427E-4502-9E45-830B9CE5918F}" type="pres">
      <dgm:prSet presAssocID="{90F5A124-8899-4EFF-BE73-052761C1E9F8}" presName="sibTrans" presStyleCnt="0"/>
      <dgm:spPr/>
    </dgm:pt>
    <dgm:pt modelId="{3DB4BB81-3DB9-4625-B786-F2BCB583C534}" type="pres">
      <dgm:prSet presAssocID="{B25B3845-0CE8-4081-B7D0-C53DD1FEDC57}" presName="node" presStyleLbl="node1" presStyleIdx="3" presStyleCnt="6">
        <dgm:presLayoutVars>
          <dgm:bulletEnabled val="1"/>
        </dgm:presLayoutVars>
      </dgm:prSet>
      <dgm:spPr/>
    </dgm:pt>
    <dgm:pt modelId="{BE574876-0952-4B87-B8E1-52C5895426E9}" type="pres">
      <dgm:prSet presAssocID="{C07872B4-47E8-4FE8-A7BE-D23B7BB1A131}" presName="sibTrans" presStyleCnt="0"/>
      <dgm:spPr/>
    </dgm:pt>
    <dgm:pt modelId="{1B0A00E6-FD41-446D-B46B-0F906A27F195}" type="pres">
      <dgm:prSet presAssocID="{E059D7F8-1E9B-465B-8898-7FB4FE7F92BC}" presName="node" presStyleLbl="node1" presStyleIdx="4" presStyleCnt="6">
        <dgm:presLayoutVars>
          <dgm:bulletEnabled val="1"/>
        </dgm:presLayoutVars>
      </dgm:prSet>
      <dgm:spPr/>
    </dgm:pt>
    <dgm:pt modelId="{DE9F7CCC-7630-4606-9D73-FD33323089F7}" type="pres">
      <dgm:prSet presAssocID="{739EEE13-FB28-43DA-88C6-AED7A00F58ED}" presName="sibTrans" presStyleCnt="0"/>
      <dgm:spPr/>
    </dgm:pt>
    <dgm:pt modelId="{564303B1-4848-47E5-AF2E-6F3065E8E959}" type="pres">
      <dgm:prSet presAssocID="{0AA0B08D-90DE-47A5-92EC-0F647B01BE6F}" presName="node" presStyleLbl="node1" presStyleIdx="5" presStyleCnt="6">
        <dgm:presLayoutVars>
          <dgm:bulletEnabled val="1"/>
        </dgm:presLayoutVars>
      </dgm:prSet>
      <dgm:spPr/>
    </dgm:pt>
  </dgm:ptLst>
  <dgm:cxnLst>
    <dgm:cxn modelId="{78B9900C-CC6D-497B-AD22-FEEF6B40BA6B}" type="presOf" srcId="{AF61409A-7727-4FC1-9D81-CB7D62FADA18}" destId="{EA2C778B-4D67-46F8-879B-27E9A19AB0D5}" srcOrd="0" destOrd="0" presId="urn:microsoft.com/office/officeart/2005/8/layout/default"/>
    <dgm:cxn modelId="{1E4E461A-FEE5-42CD-8135-AE1BA0F87118}" srcId="{78B12E62-4C1D-4F8B-B990-E21AD95FE21A}" destId="{0AA0B08D-90DE-47A5-92EC-0F647B01BE6F}" srcOrd="5" destOrd="0" parTransId="{DA5E6B02-1A96-4A2B-B345-114A1857EF8B}" sibTransId="{446FE149-D9BB-4A0D-B772-38D0A844F495}"/>
    <dgm:cxn modelId="{0EE68266-8F4B-4AA9-8A39-F039DCBD49EE}" type="presOf" srcId="{E059D7F8-1E9B-465B-8898-7FB4FE7F92BC}" destId="{1B0A00E6-FD41-446D-B46B-0F906A27F195}" srcOrd="0" destOrd="0" presId="urn:microsoft.com/office/officeart/2005/8/layout/default"/>
    <dgm:cxn modelId="{2E600F49-CA3F-4554-BBFA-A5B8BF2BBDD7}" type="presOf" srcId="{0AA0B08D-90DE-47A5-92EC-0F647B01BE6F}" destId="{564303B1-4848-47E5-AF2E-6F3065E8E959}" srcOrd="0" destOrd="0" presId="urn:microsoft.com/office/officeart/2005/8/layout/default"/>
    <dgm:cxn modelId="{8B783D6A-FC74-46D2-A1BF-49A6FB6765DD}" type="presOf" srcId="{FD280B0A-5530-4DA0-9D9C-3BF21922564A}" destId="{18F55424-E4F5-4AA6-8DF0-BFFC6A362AA6}" srcOrd="0" destOrd="0" presId="urn:microsoft.com/office/officeart/2005/8/layout/default"/>
    <dgm:cxn modelId="{E3BA374B-7143-493E-9416-47F6D0CA9647}" srcId="{78B12E62-4C1D-4F8B-B990-E21AD95FE21A}" destId="{E059D7F8-1E9B-465B-8898-7FB4FE7F92BC}" srcOrd="4" destOrd="0" parTransId="{71CF4BD1-13AB-4DB4-A7CA-A8E0986EAAC4}" sibTransId="{739EEE13-FB28-43DA-88C6-AED7A00F58ED}"/>
    <dgm:cxn modelId="{AD72D24C-EFC2-4792-82F9-9DC10892836B}" type="presOf" srcId="{B25B3845-0CE8-4081-B7D0-C53DD1FEDC57}" destId="{3DB4BB81-3DB9-4625-B786-F2BCB583C534}" srcOrd="0" destOrd="0" presId="urn:microsoft.com/office/officeart/2005/8/layout/default"/>
    <dgm:cxn modelId="{D89C3E76-9DB8-4059-A6B3-3FA4F04B4EDB}" srcId="{78B12E62-4C1D-4F8B-B990-E21AD95FE21A}" destId="{FD280B0A-5530-4DA0-9D9C-3BF21922564A}" srcOrd="1" destOrd="0" parTransId="{E7680325-A8A7-4C58-B521-210AF7681CBD}" sibTransId="{D4B8A3A1-B327-4799-855F-2538E669AA25}"/>
    <dgm:cxn modelId="{D5DA899D-9543-49C0-B2DC-4289B2F5F398}" srcId="{78B12E62-4C1D-4F8B-B990-E21AD95FE21A}" destId="{D955A056-CFC1-4500-A68C-1A74365ABA54}" srcOrd="0" destOrd="0" parTransId="{6185CC96-6B19-43FC-9D55-FB8F33AFC518}" sibTransId="{7877022D-B63A-45CA-BF99-378B14EC4FB9}"/>
    <dgm:cxn modelId="{91A976B4-0EBD-4BD1-8A9F-6DBB674BB4A2}" srcId="{78B12E62-4C1D-4F8B-B990-E21AD95FE21A}" destId="{B25B3845-0CE8-4081-B7D0-C53DD1FEDC57}" srcOrd="3" destOrd="0" parTransId="{024A7A57-58FB-430F-AD04-BE7FF85DE05C}" sibTransId="{C07872B4-47E8-4FE8-A7BE-D23B7BB1A131}"/>
    <dgm:cxn modelId="{AF15FDBF-8822-443A-BAE1-D293B96C5659}" type="presOf" srcId="{D955A056-CFC1-4500-A68C-1A74365ABA54}" destId="{04F45D10-DE61-414D-8E0E-024129012C28}" srcOrd="0" destOrd="0" presId="urn:microsoft.com/office/officeart/2005/8/layout/default"/>
    <dgm:cxn modelId="{F56EC7D9-E907-4E90-942E-5003E0B0F81E}" type="presOf" srcId="{78B12E62-4C1D-4F8B-B990-E21AD95FE21A}" destId="{BB9923AA-D1F3-4972-BD8F-0D1FF87B3BEB}" srcOrd="0" destOrd="0" presId="urn:microsoft.com/office/officeart/2005/8/layout/default"/>
    <dgm:cxn modelId="{03EC5FF1-DB2C-4A1A-B1A4-A97BCC933ABE}" srcId="{78B12E62-4C1D-4F8B-B990-E21AD95FE21A}" destId="{AF61409A-7727-4FC1-9D81-CB7D62FADA18}" srcOrd="2" destOrd="0" parTransId="{AAC279D2-1ADC-42E8-93A4-686CACE6F622}" sibTransId="{90F5A124-8899-4EFF-BE73-052761C1E9F8}"/>
    <dgm:cxn modelId="{2C6B4E8E-830F-4625-9781-5C29C514C602}" type="presParOf" srcId="{BB9923AA-D1F3-4972-BD8F-0D1FF87B3BEB}" destId="{04F45D10-DE61-414D-8E0E-024129012C28}" srcOrd="0" destOrd="0" presId="urn:microsoft.com/office/officeart/2005/8/layout/default"/>
    <dgm:cxn modelId="{ACB3B05F-B807-4F4E-AA6F-63D24F1469BA}" type="presParOf" srcId="{BB9923AA-D1F3-4972-BD8F-0D1FF87B3BEB}" destId="{20B3C4FE-8227-4E82-B813-E68EF58190BF}" srcOrd="1" destOrd="0" presId="urn:microsoft.com/office/officeart/2005/8/layout/default"/>
    <dgm:cxn modelId="{1F416002-F072-40DA-B1FA-36B1F7A38B54}" type="presParOf" srcId="{BB9923AA-D1F3-4972-BD8F-0D1FF87B3BEB}" destId="{18F55424-E4F5-4AA6-8DF0-BFFC6A362AA6}" srcOrd="2" destOrd="0" presId="urn:microsoft.com/office/officeart/2005/8/layout/default"/>
    <dgm:cxn modelId="{F26E4E24-E075-48D2-B83D-DB42090B86F7}" type="presParOf" srcId="{BB9923AA-D1F3-4972-BD8F-0D1FF87B3BEB}" destId="{472BA2EA-1604-4B71-A59D-4224FB0776EE}" srcOrd="3" destOrd="0" presId="urn:microsoft.com/office/officeart/2005/8/layout/default"/>
    <dgm:cxn modelId="{EE5594A1-B4CC-48F9-A387-7B8CCA3E662F}" type="presParOf" srcId="{BB9923AA-D1F3-4972-BD8F-0D1FF87B3BEB}" destId="{EA2C778B-4D67-46F8-879B-27E9A19AB0D5}" srcOrd="4" destOrd="0" presId="urn:microsoft.com/office/officeart/2005/8/layout/default"/>
    <dgm:cxn modelId="{2E54048A-6B28-44A7-B672-104F9A7817D9}" type="presParOf" srcId="{BB9923AA-D1F3-4972-BD8F-0D1FF87B3BEB}" destId="{033B0EC8-427E-4502-9E45-830B9CE5918F}" srcOrd="5" destOrd="0" presId="urn:microsoft.com/office/officeart/2005/8/layout/default"/>
    <dgm:cxn modelId="{63E3A7A9-5F2C-4E69-839C-25EB3FE43F1C}" type="presParOf" srcId="{BB9923AA-D1F3-4972-BD8F-0D1FF87B3BEB}" destId="{3DB4BB81-3DB9-4625-B786-F2BCB583C534}" srcOrd="6" destOrd="0" presId="urn:microsoft.com/office/officeart/2005/8/layout/default"/>
    <dgm:cxn modelId="{66D199C5-2E15-4E0E-AFC2-0584B70FD654}" type="presParOf" srcId="{BB9923AA-D1F3-4972-BD8F-0D1FF87B3BEB}" destId="{BE574876-0952-4B87-B8E1-52C5895426E9}" srcOrd="7" destOrd="0" presId="urn:microsoft.com/office/officeart/2005/8/layout/default"/>
    <dgm:cxn modelId="{E5F80AE2-B575-42F6-ABAF-DC93CEAB7246}" type="presParOf" srcId="{BB9923AA-D1F3-4972-BD8F-0D1FF87B3BEB}" destId="{1B0A00E6-FD41-446D-B46B-0F906A27F195}" srcOrd="8" destOrd="0" presId="urn:microsoft.com/office/officeart/2005/8/layout/default"/>
    <dgm:cxn modelId="{268BF81F-4D1E-4BA6-9838-FBAD831BF509}" type="presParOf" srcId="{BB9923AA-D1F3-4972-BD8F-0D1FF87B3BEB}" destId="{DE9F7CCC-7630-4606-9D73-FD33323089F7}" srcOrd="9" destOrd="0" presId="urn:microsoft.com/office/officeart/2005/8/layout/default"/>
    <dgm:cxn modelId="{81F461FA-246F-4A49-99A1-D3B07BB2EB93}" type="presParOf" srcId="{BB9923AA-D1F3-4972-BD8F-0D1FF87B3BEB}" destId="{564303B1-4848-47E5-AF2E-6F3065E8E95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45D10-DE61-414D-8E0E-024129012C28}">
      <dsp:nvSpPr>
        <dsp:cNvPr id="0" name=""/>
        <dsp:cNvSpPr/>
      </dsp:nvSpPr>
      <dsp:spPr>
        <a:xfrm>
          <a:off x="259266" y="1534"/>
          <a:ext cx="2194928" cy="13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Roofs!</a:t>
          </a:r>
        </a:p>
      </dsp:txBody>
      <dsp:txXfrm>
        <a:off x="259266" y="1534"/>
        <a:ext cx="2194928" cy="1316957"/>
      </dsp:txXfrm>
    </dsp:sp>
    <dsp:sp modelId="{18F55424-E4F5-4AA6-8DF0-BFFC6A362AA6}">
      <dsp:nvSpPr>
        <dsp:cNvPr id="0" name=""/>
        <dsp:cNvSpPr/>
      </dsp:nvSpPr>
      <dsp:spPr>
        <a:xfrm>
          <a:off x="2673688" y="1534"/>
          <a:ext cx="2194928" cy="13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Text Alert System</a:t>
          </a:r>
        </a:p>
      </dsp:txBody>
      <dsp:txXfrm>
        <a:off x="2673688" y="1534"/>
        <a:ext cx="2194928" cy="1316957"/>
      </dsp:txXfrm>
    </dsp:sp>
    <dsp:sp modelId="{EA2C778B-4D67-46F8-879B-27E9A19AB0D5}">
      <dsp:nvSpPr>
        <dsp:cNvPr id="0" name=""/>
        <dsp:cNvSpPr/>
      </dsp:nvSpPr>
      <dsp:spPr>
        <a:xfrm>
          <a:off x="5088110" y="1534"/>
          <a:ext cx="2194928" cy="13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Start Village Square </a:t>
          </a:r>
        </a:p>
      </dsp:txBody>
      <dsp:txXfrm>
        <a:off x="5088110" y="1534"/>
        <a:ext cx="2194928" cy="1316957"/>
      </dsp:txXfrm>
    </dsp:sp>
    <dsp:sp modelId="{3DB4BB81-3DB9-4625-B786-F2BCB583C534}">
      <dsp:nvSpPr>
        <dsp:cNvPr id="0" name=""/>
        <dsp:cNvSpPr/>
      </dsp:nvSpPr>
      <dsp:spPr>
        <a:xfrm>
          <a:off x="259266" y="1537984"/>
          <a:ext cx="2194928" cy="13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2023 Landscape Plan</a:t>
          </a:r>
        </a:p>
      </dsp:txBody>
      <dsp:txXfrm>
        <a:off x="259266" y="1537984"/>
        <a:ext cx="2194928" cy="1316957"/>
      </dsp:txXfrm>
    </dsp:sp>
    <dsp:sp modelId="{1B0A00E6-FD41-446D-B46B-0F906A27F195}">
      <dsp:nvSpPr>
        <dsp:cNvPr id="0" name=""/>
        <dsp:cNvSpPr/>
      </dsp:nvSpPr>
      <dsp:spPr>
        <a:xfrm>
          <a:off x="2673688" y="1537984"/>
          <a:ext cx="2194928" cy="13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Comprehensive Review of all Rules and By-Laws</a:t>
          </a:r>
        </a:p>
      </dsp:txBody>
      <dsp:txXfrm>
        <a:off x="2673688" y="1537984"/>
        <a:ext cx="2194928" cy="1316957"/>
      </dsp:txXfrm>
    </dsp:sp>
    <dsp:sp modelId="{564303B1-4848-47E5-AF2E-6F3065E8E959}">
      <dsp:nvSpPr>
        <dsp:cNvPr id="0" name=""/>
        <dsp:cNvSpPr/>
      </dsp:nvSpPr>
      <dsp:spPr>
        <a:xfrm>
          <a:off x="5088110" y="1537984"/>
          <a:ext cx="2194928" cy="13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Whatever Else is Up to You!!!</a:t>
          </a:r>
        </a:p>
      </dsp:txBody>
      <dsp:txXfrm>
        <a:off x="5088110" y="1537984"/>
        <a:ext cx="2194928" cy="131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12FC-3E4C-420E-8EC2-DE6829115D49}" type="datetimeFigureOut">
              <a:rPr lang="en-US" smtClean="0"/>
              <a:t>12/10/2022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77E9A-A07A-4D46-91CA-5D520D123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2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77E9A-A07A-4D46-91CA-5D520D123C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6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77E9A-A07A-4D46-91CA-5D520D123C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0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77E9A-A07A-4D46-91CA-5D520D123C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5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 explanatory.  Turn it over to me on the last item Curt.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77E9A-A07A-4D46-91CA-5D520D123C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04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77E9A-A07A-4D46-91CA-5D520D123C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7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77E9A-A07A-4D46-91CA-5D520D123C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0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dying box woods will shortly be removed and replaced by dwarf burning bushes.   Building and Ground Committee.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77E9A-A07A-4D46-91CA-5D520D123C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2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77E9A-A07A-4D46-91CA-5D520D123C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3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77E9A-A07A-4D46-91CA-5D520D123C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2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people to go to the webpage to read the roofing report.   Worried about more plant and trees dying and their removal and replacements.</a:t>
            </a:r>
          </a:p>
          <a:p>
            <a:endParaRPr lang="en-US" dirty="0"/>
          </a:p>
          <a:p>
            <a:r>
              <a:rPr lang="en-US" dirty="0"/>
              <a:t>Encourage clubs, getting together, gardening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77E9A-A07A-4D46-91CA-5D520D123C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7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2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5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3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12/10/2022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12/10/2022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6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3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0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86" r:id="rId8"/>
    <p:sldLayoutId id="2147483787" r:id="rId9"/>
    <p:sldLayoutId id="2147483788" r:id="rId10"/>
    <p:sldLayoutId id="21474837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90325263-BD6A-49BA-80D1-32DBA56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036" name="Picture 1035">
              <a:extLst>
                <a:ext uri="{FF2B5EF4-FFF2-40B4-BE49-F238E27FC236}">
                  <a16:creationId xmlns:a16="http://schemas.microsoft.com/office/drawing/2014/main" id="{7B9391D4-DD88-41C4-B669-19C893BE1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037" name="Picture 1036">
              <a:extLst>
                <a:ext uri="{FF2B5EF4-FFF2-40B4-BE49-F238E27FC236}">
                  <a16:creationId xmlns:a16="http://schemas.microsoft.com/office/drawing/2014/main" id="{D1E1FF24-271E-4F6B-A378-51BE0D404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B5FAB37-BB0D-41A8-A5C8-65ADE0F00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F7FF7DA0-BA44-4DA2-9108-0BC4DA322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01459-D58F-46EA-9146-2FA3366CE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0" y="1066800"/>
            <a:ext cx="5367527" cy="2833528"/>
          </a:xfrm>
        </p:spPr>
        <p:txBody>
          <a:bodyPr anchor="b">
            <a:normAutofit/>
          </a:bodyPr>
          <a:lstStyle/>
          <a:p>
            <a:pPr algn="l"/>
            <a:r>
              <a:rPr lang="en-US" sz="4100" dirty="0">
                <a:latin typeface="Arial Narrow" panose="020B0606020202030204" pitchFamily="34" charset="0"/>
              </a:rPr>
              <a:t>Annual Residents Meeting</a:t>
            </a:r>
            <a:br>
              <a:rPr lang="en-US" sz="4100" dirty="0">
                <a:latin typeface="Arial Narrow" panose="020B0606020202030204" pitchFamily="34" charset="0"/>
              </a:rPr>
            </a:br>
            <a:r>
              <a:rPr lang="en-US" sz="4100" dirty="0">
                <a:latin typeface="Arial Narrow" panose="020B0606020202030204" pitchFamily="34" charset="0"/>
              </a:rPr>
              <a:t>Silver Lakes Villas</a:t>
            </a:r>
            <a:br>
              <a:rPr lang="en-US" sz="4100" dirty="0">
                <a:latin typeface="Arial Narrow" panose="020B0606020202030204" pitchFamily="34" charset="0"/>
              </a:rPr>
            </a:br>
            <a:r>
              <a:rPr lang="en-US" sz="4100" dirty="0">
                <a:latin typeface="Arial Narrow" panose="020B0606020202030204" pitchFamily="34" charset="0"/>
              </a:rPr>
              <a:t>October 11, 2022</a:t>
            </a:r>
            <a:br>
              <a:rPr lang="en-US" sz="4100" dirty="0">
                <a:latin typeface="Arial Narrow" panose="020B0606020202030204" pitchFamily="34" charset="0"/>
              </a:rPr>
            </a:br>
            <a:r>
              <a:rPr lang="en-US" sz="4100" dirty="0">
                <a:latin typeface="Arial Narrow" panose="020B0606020202030204" pitchFamily="34" charset="0"/>
              </a:rPr>
              <a:t>Orland Park Public Library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4BE73-8D95-4EB5-8D90-068BD353A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800" y="4074784"/>
            <a:ext cx="5367526" cy="1640216"/>
          </a:xfrm>
        </p:spPr>
        <p:txBody>
          <a:bodyPr anchor="t">
            <a:normAutofit/>
          </a:bodyPr>
          <a:lstStyle/>
          <a:p>
            <a:pPr algn="l"/>
            <a:endParaRPr lang="en-US" sz="2200" dirty="0"/>
          </a:p>
        </p:txBody>
      </p:sp>
      <p:pic>
        <p:nvPicPr>
          <p:cNvPr id="1026" name="Picture 2" descr="A sign in a garden&#10;&#10;Description automatically generated with medium confidence">
            <a:extLst>
              <a:ext uri="{FF2B5EF4-FFF2-40B4-BE49-F238E27FC236}">
                <a16:creationId xmlns:a16="http://schemas.microsoft.com/office/drawing/2014/main" id="{C0311A48-014D-4777-A389-EB85BCD1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690" y="1014100"/>
            <a:ext cx="4355805" cy="37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EA1A99A-5D94-445D-A1F6-7016DEB4C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78" y="4954772"/>
            <a:ext cx="3380131" cy="88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9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7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37" name="Picture 8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038" name="Rectangle 82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9" name="Rectangle 84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40" name="Group 86">
            <a:extLst>
              <a:ext uri="{FF2B5EF4-FFF2-40B4-BE49-F238E27FC236}">
                <a16:creationId xmlns:a16="http://schemas.microsoft.com/office/drawing/2014/main" id="{669174FE-3D8A-43AE-9AA6-F7CC0231E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17738"/>
            <a:ext cx="7724071" cy="6858000"/>
            <a:chOff x="4464881" y="0"/>
            <a:chExt cx="7724071" cy="6858000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65201DDB-E210-4E8B-ACB8-22D30EB47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041" name="Picture 88">
              <a:extLst>
                <a:ext uri="{FF2B5EF4-FFF2-40B4-BE49-F238E27FC236}">
                  <a16:creationId xmlns:a16="http://schemas.microsoft.com/office/drawing/2014/main" id="{55EC46E0-E512-407E-8AFC-1333D3572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DA79E6-D5FF-4B0C-BB4B-0F9B7AE0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6114"/>
            <a:ext cx="7530685" cy="209184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DCB93-3451-1375-6B5D-D7EA0C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484" y="17728"/>
            <a:ext cx="6157017" cy="6822534"/>
          </a:xfrm>
          <a:prstGeom prst="rect">
            <a:avLst/>
          </a:prstGeom>
        </p:spPr>
      </p:pic>
      <p:pic>
        <p:nvPicPr>
          <p:cNvPr id="3076" name="Picture 4" descr="168,359 Question And Answer Stock Photos and Images - 123RF">
            <a:extLst>
              <a:ext uri="{FF2B5EF4-FFF2-40B4-BE49-F238E27FC236}">
                <a16:creationId xmlns:a16="http://schemas.microsoft.com/office/drawing/2014/main" id="{E23262FB-1FCE-3BA6-4FAA-8772598C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9" y="17728"/>
            <a:ext cx="5724617" cy="68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0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8" name="Group 17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9" name="Picture 19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8FCBAC-E9D1-EFAA-DA89-E3541DFD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586992"/>
            <a:ext cx="4848225" cy="13275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Tonight's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3B049-2EA0-6BF0-FC54-FAF475E2D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464" y="1828800"/>
            <a:ext cx="6188150" cy="48059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Meeting Called to Order:  Roll Call, Presidents Remarks</a:t>
            </a:r>
          </a:p>
          <a:p>
            <a:r>
              <a:rPr lang="en-US" sz="2400" dirty="0"/>
              <a:t>CIBC Bank:  Monthly Dues Direct Deposit Option</a:t>
            </a:r>
          </a:p>
          <a:p>
            <a:r>
              <a:rPr lang="en-US" sz="2400" dirty="0"/>
              <a:t>2022:  Year in Review</a:t>
            </a:r>
          </a:p>
          <a:p>
            <a:r>
              <a:rPr lang="en-US" sz="2400" dirty="0"/>
              <a:t>Annual Election of Board Officers</a:t>
            </a:r>
          </a:p>
          <a:p>
            <a:r>
              <a:rPr lang="en-US" sz="2400" dirty="0"/>
              <a:t>2023 Outlook and Objectives</a:t>
            </a:r>
          </a:p>
          <a:p>
            <a:r>
              <a:rPr lang="en-US" sz="2400" dirty="0"/>
              <a:t>Questions:  Open Forum</a:t>
            </a:r>
          </a:p>
        </p:txBody>
      </p:sp>
      <p:pic>
        <p:nvPicPr>
          <p:cNvPr id="5" name="Content Placeholder 5" descr="A group of people sitting in a room with a projector screen&#10;&#10;Description automatically generated with medium confidence">
            <a:extLst>
              <a:ext uri="{FF2B5EF4-FFF2-40B4-BE49-F238E27FC236}">
                <a16:creationId xmlns:a16="http://schemas.microsoft.com/office/drawing/2014/main" id="{96D18B5B-23D6-0E4C-4814-F559BF34A6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r="17849"/>
          <a:stretch/>
        </p:blipFill>
        <p:spPr>
          <a:xfrm>
            <a:off x="7076305" y="235055"/>
            <a:ext cx="4447403" cy="577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4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041" name="Picture 1040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CAE62A-C95E-44AB-A3C2-F6712EAF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625"/>
            <a:ext cx="5638800" cy="18192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Monthly Assessments: Direct Deposit Option</a:t>
            </a:r>
            <a:br>
              <a:rPr lang="en-US" dirty="0"/>
            </a:br>
            <a:r>
              <a:rPr lang="en-US" dirty="0"/>
              <a:t>CIBC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8538C-301A-4AC9-8E47-614F863D3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1775"/>
            <a:ext cx="5638437" cy="27908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Jill Whitney-Commercial Banking</a:t>
            </a:r>
          </a:p>
          <a:p>
            <a:r>
              <a:rPr lang="en-US" sz="24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Christine Wollner</a:t>
            </a:r>
            <a:r>
              <a:rPr lang="en-US" sz="2400" dirty="0">
                <a:solidFill>
                  <a:srgbClr val="555555"/>
                </a:solidFill>
                <a:latin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TM Sales Advisor</a:t>
            </a:r>
          </a:p>
          <a:p>
            <a:r>
              <a:rPr lang="en-US" sz="24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Barb Abhsie</a:t>
            </a:r>
            <a:r>
              <a:rPr lang="en-US" sz="2400" dirty="0">
                <a:solidFill>
                  <a:srgbClr val="555555"/>
                </a:solidFill>
                <a:latin typeface="Arial" panose="020B0604020202020204" pitchFamily="34" charset="0"/>
              </a:rPr>
              <a:t>-</a:t>
            </a:r>
            <a:r>
              <a:rPr lang="en-US" sz="24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Branch Manager. </a:t>
            </a:r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C7FED2-FC6B-6AFD-42A1-37A38699D0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r="13042"/>
          <a:stretch/>
        </p:blipFill>
        <p:spPr bwMode="auto">
          <a:xfrm>
            <a:off x="6829151" y="72950"/>
            <a:ext cx="5217538" cy="671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1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34" name="Picture 103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C2D5331B-6E57-4C50-8FBB-43178128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9D1C5-F192-EA11-46A3-0FB0FE07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9" y="234778"/>
            <a:ext cx="5696465" cy="2314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2022 Year In Review:  What Have We Accomplished?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CE66922-6132-78AD-C70D-F9B2B36A0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2" r="17615"/>
          <a:stretch/>
        </p:blipFill>
        <p:spPr bwMode="auto">
          <a:xfrm>
            <a:off x="-1" y="10"/>
            <a:ext cx="59859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E4A40E9D-B0FA-4A78-B58C-87A64C4FD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1043" name="Picture 1042">
              <a:extLst>
                <a:ext uri="{FF2B5EF4-FFF2-40B4-BE49-F238E27FC236}">
                  <a16:creationId xmlns:a16="http://schemas.microsoft.com/office/drawing/2014/main" id="{5CEBF341-3BD6-4B3B-9B47-1FCC74EB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3078DAA6-6247-4C19-B6CD-81D79702E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5BEA34-548E-5D57-47B3-136CD80705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870444"/>
            <a:ext cx="5465136" cy="3465745"/>
          </a:xfrm>
        </p:spPr>
      </p:pic>
    </p:spTree>
    <p:extLst>
      <p:ext uri="{BB962C8B-B14F-4D97-AF65-F5344CB8AC3E}">
        <p14:creationId xmlns:p14="http://schemas.microsoft.com/office/powerpoint/2010/main" val="44419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104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DA476813-4CEE-408B-852D-3E51E30B1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AFB8378-9C0B-ABDA-9B92-A2376B39C5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/>
          <a:stretch/>
        </p:blipFill>
        <p:spPr>
          <a:xfrm>
            <a:off x="0" y="531628"/>
            <a:ext cx="6583680" cy="6326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D1C5-F192-EA11-46A3-0FB0FE07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32" y="2133600"/>
            <a:ext cx="5876543" cy="2840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2022 Goals and Accomplishments:  Better Communication</a:t>
            </a:r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245C754D-F6B0-4E8B-BCBC-51B5E2863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66BE34B5-B2D6-49D5-B3B8-6E019E3E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061" name="Picture 1060">
              <a:extLst>
                <a:ext uri="{FF2B5EF4-FFF2-40B4-BE49-F238E27FC236}">
                  <a16:creationId xmlns:a16="http://schemas.microsoft.com/office/drawing/2014/main" id="{1B5FDAC2-DA09-40B0-9B3F-D874ECE96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494C8-EED7-F007-E6B3-13C9D680B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5260" y="726538"/>
            <a:ext cx="5061819" cy="5017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Our own Website:   Silverlakes.hoa.net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Board Member Information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Meeting Minutes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Community Announcements, Services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Resident Recommended Vendor List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Electronic Work Orders.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Association By-Laws, Rules, Regulations.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Lots of Other Stuff</a:t>
            </a:r>
          </a:p>
          <a:p>
            <a:pPr lvl="2"/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Quarterly Open Remote Meetings-Orland Park Public Library</a:t>
            </a:r>
          </a:p>
          <a:p>
            <a:r>
              <a:rPr lang="en-US" sz="1700" dirty="0">
                <a:solidFill>
                  <a:srgbClr val="FFFFFF"/>
                </a:solidFill>
              </a:rPr>
              <a:t>Updated Logo and Branding</a:t>
            </a:r>
          </a:p>
          <a:p>
            <a:r>
              <a:rPr lang="en-US" sz="1700" dirty="0">
                <a:solidFill>
                  <a:srgbClr val="FFFFFF"/>
                </a:solidFill>
              </a:rPr>
              <a:t>Better Communication Between Board and Residents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5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104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63" name="Picture 105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064" name="Rectangle 105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65" name="Rectangle 1054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66" name="Rectangle 1056">
            <a:extLst>
              <a:ext uri="{FF2B5EF4-FFF2-40B4-BE49-F238E27FC236}">
                <a16:creationId xmlns:a16="http://schemas.microsoft.com/office/drawing/2014/main" id="{DA476813-4CEE-408B-852D-3E51E30B1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C55552C-7E95-3560-7743-B9BDD9AE7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7" b="14708"/>
          <a:stretch/>
        </p:blipFill>
        <p:spPr bwMode="auto">
          <a:xfrm>
            <a:off x="20" y="10"/>
            <a:ext cx="12191980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D1C5-F192-EA11-46A3-0FB0FE07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158497"/>
            <a:ext cx="6519164" cy="2243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2022 Goals and Objectives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“Looking Worn”</a:t>
            </a:r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245C754D-F6B0-4E8B-BCBC-51B5E2863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66BE34B5-B2D6-49D5-B3B8-6E019E3E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061" name="Picture 1060">
              <a:extLst>
                <a:ext uri="{FF2B5EF4-FFF2-40B4-BE49-F238E27FC236}">
                  <a16:creationId xmlns:a16="http://schemas.microsoft.com/office/drawing/2014/main" id="{1B5FDAC2-DA09-40B0-9B3F-D874ECE96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494C8-EED7-F007-E6B3-13C9D680B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8724" y="726538"/>
            <a:ext cx="5236972" cy="5017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New Entrance Signage and Landscaping</a:t>
            </a:r>
          </a:p>
          <a:p>
            <a:r>
              <a:rPr lang="en-US" sz="2400" dirty="0">
                <a:solidFill>
                  <a:srgbClr val="FFFFFF"/>
                </a:solidFill>
              </a:rPr>
              <a:t>Upgraded Landscape Services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Power Washed Sidewalks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Upgrades on sprinkler heads for irrigation  system.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Ice Cream Social!!!!!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8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104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6A0ABFF7-3293-4EAC-9426-EBDCAA34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FB475375-4F9B-4D93-8769-B42BB7F44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061" name="Picture 1060">
              <a:extLst>
                <a:ext uri="{FF2B5EF4-FFF2-40B4-BE49-F238E27FC236}">
                  <a16:creationId xmlns:a16="http://schemas.microsoft.com/office/drawing/2014/main" id="{6074A43D-E1B2-4563-8D84-A962E8AB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29D1C5-F192-EA11-46A3-0FB0FE07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" y="559813"/>
            <a:ext cx="5576778" cy="55779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2022 Goals and Objectives-Admin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494C8-EED7-F007-E6B3-13C9D680B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4600" y="804672"/>
            <a:ext cx="5408706" cy="530841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/>
            <a:r>
              <a:rPr lang="en-US" sz="2000" dirty="0"/>
              <a:t>Building and Grounds Director Officer Position Created</a:t>
            </a:r>
          </a:p>
          <a:p>
            <a:pPr marL="0"/>
            <a:r>
              <a:rPr lang="en-US" sz="2000" dirty="0"/>
              <a:t>Reviewed, rewrote and published on-line association by-laws.</a:t>
            </a:r>
          </a:p>
          <a:p>
            <a:pPr marL="0"/>
            <a:r>
              <a:rPr lang="en-US" sz="2000" dirty="0"/>
              <a:t>Digitized all current and available past association documentation.</a:t>
            </a:r>
          </a:p>
          <a:p>
            <a:pPr marL="0"/>
            <a:r>
              <a:rPr lang="en-US" sz="2000" dirty="0"/>
              <a:t>Visitor Lots Parking Restrictions Eliminated.</a:t>
            </a:r>
          </a:p>
          <a:p>
            <a:pPr marL="0"/>
            <a:r>
              <a:rPr lang="en-US" sz="2000" dirty="0"/>
              <a:t>Additional By-Laws and Rules Clarified and Upgraded.</a:t>
            </a:r>
          </a:p>
          <a:p>
            <a:pPr marL="0"/>
            <a:r>
              <a:rPr lang="en-US" sz="2000" dirty="0"/>
              <a:t>Upgraded software and PC’s, where required.</a:t>
            </a:r>
          </a:p>
          <a:p>
            <a:pPr marL="0"/>
            <a:r>
              <a:rPr lang="en-US" sz="2000" dirty="0"/>
              <a:t>Updating financial practices .</a:t>
            </a:r>
          </a:p>
          <a:p>
            <a:pPr marL="0"/>
            <a:r>
              <a:rPr lang="en-US" sz="2000" dirty="0"/>
              <a:t>Increased service fees from Relators for sales transactions.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728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CAE62A-C95E-44AB-A3C2-F6712EAF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"/>
            <a:ext cx="5638800" cy="15281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Election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8538C-301A-4AC9-8E47-614F863D3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754" y="1295401"/>
            <a:ext cx="5745272" cy="35849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/>
            <a:r>
              <a:rPr lang="en-US" sz="3600" dirty="0">
                <a:latin typeface="Arial Narrow" panose="020B0606020202030204" pitchFamily="34" charset="0"/>
              </a:rPr>
              <a:t>Maureen Swearingen is your Host!</a:t>
            </a:r>
          </a:p>
          <a:p>
            <a:pPr marL="0"/>
            <a:r>
              <a:rPr lang="en-US" sz="3600" dirty="0">
                <a:latin typeface="Arial Narrow" panose="020B0606020202030204" pitchFamily="34" charset="0"/>
              </a:rPr>
              <a:t>Two Board Positions Are Up for Election.</a:t>
            </a:r>
          </a:p>
          <a:p>
            <a:pPr marL="0"/>
            <a:r>
              <a:rPr lang="en-US" sz="3600" dirty="0">
                <a:latin typeface="Arial Narrow" panose="020B0606020202030204" pitchFamily="34" charset="0"/>
              </a:rPr>
              <a:t>Vote Away!</a:t>
            </a:r>
          </a:p>
          <a:p>
            <a:pPr marL="0"/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Election Day: Where to Vote | Bandera Bulletin">
            <a:extLst>
              <a:ext uri="{FF2B5EF4-FFF2-40B4-BE49-F238E27FC236}">
                <a16:creationId xmlns:a16="http://schemas.microsoft.com/office/drawing/2014/main" id="{227E139C-5346-E535-DB6D-4628E61765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6298"/>
            <a:ext cx="5561013" cy="54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18CCFCC-37BE-4D59-9025-3B554F8B5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id="{5F7C1472-3879-4EA4-A74A-FD61F9C1A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041" name="Picture 1040">
              <a:extLst>
                <a:ext uri="{FF2B5EF4-FFF2-40B4-BE49-F238E27FC236}">
                  <a16:creationId xmlns:a16="http://schemas.microsoft.com/office/drawing/2014/main" id="{72808E72-61DC-4849-9CAC-C198B4CEE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2D3BA8-F6BE-81BE-1243-075B94C6E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62" y="304801"/>
            <a:ext cx="10606072" cy="58410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2023 Association Goals and Outlook</a:t>
            </a:r>
          </a:p>
        </p:txBody>
      </p:sp>
      <p:graphicFrame>
        <p:nvGraphicFramePr>
          <p:cNvPr id="2052" name="Content Placeholder 2">
            <a:extLst>
              <a:ext uri="{FF2B5EF4-FFF2-40B4-BE49-F238E27FC236}">
                <a16:creationId xmlns:a16="http://schemas.microsoft.com/office/drawing/2014/main" id="{18D38A8B-B4FE-C4D4-117C-4D5F45CFDD9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7247120"/>
              </p:ext>
            </p:extLst>
          </p:nvPr>
        </p:nvGraphicFramePr>
        <p:xfrm>
          <a:off x="2324708" y="980229"/>
          <a:ext cx="7542306" cy="2856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48E76-E62F-49C8-10CF-BC0AD20E3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7899991" y="1825625"/>
            <a:ext cx="3934046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169,497 Large Group Of People All Ages Stock Photos, Pictures &amp;  Royalty-Free Images - iStock">
            <a:extLst>
              <a:ext uri="{FF2B5EF4-FFF2-40B4-BE49-F238E27FC236}">
                <a16:creationId xmlns:a16="http://schemas.microsoft.com/office/drawing/2014/main" id="{89D45ABB-7B7D-B36C-2993-BCA544AB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04" y="4073310"/>
            <a:ext cx="6209415" cy="254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4486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372</Words>
  <Application>Microsoft Office PowerPoint</Application>
  <PresentationFormat>Widescreen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Avenir Next LT Pro</vt:lpstr>
      <vt:lpstr>AvenirNext LT Pro Medium</vt:lpstr>
      <vt:lpstr>Calibri</vt:lpstr>
      <vt:lpstr>Sabon Next LT</vt:lpstr>
      <vt:lpstr>DappledVTI</vt:lpstr>
      <vt:lpstr>Annual Residents Meeting Silver Lakes Villas October 11, 2022 Orland Park Public Library</vt:lpstr>
      <vt:lpstr>Tonight's Agenda</vt:lpstr>
      <vt:lpstr>Monthly Assessments: Direct Deposit Option CIBC Bank</vt:lpstr>
      <vt:lpstr>2022 Year In Review:  What Have We Accomplished?</vt:lpstr>
      <vt:lpstr>2022 Goals and Accomplishments:  Better Communication</vt:lpstr>
      <vt:lpstr>2022 Goals and Objectives “Looking Worn”</vt:lpstr>
      <vt:lpstr>2022 Goals and Objectives-Admin Updates</vt:lpstr>
      <vt:lpstr>Election Time</vt:lpstr>
      <vt:lpstr>2023 Association Goals and 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Residents Board Meeting January 26, 2022, 6:30pm Orland Park Public Library  Large Conference Room</dc:title>
  <dc:creator>John O'Halloran</dc:creator>
  <cp:lastModifiedBy>Maureen Swearingen</cp:lastModifiedBy>
  <cp:revision>61</cp:revision>
  <dcterms:created xsi:type="dcterms:W3CDTF">2021-12-18T19:54:04Z</dcterms:created>
  <dcterms:modified xsi:type="dcterms:W3CDTF">2022-12-10T18:49:15Z</dcterms:modified>
</cp:coreProperties>
</file>